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jpeg" ContentType="image/jpeg"/>
  <Override PartName="/ppt/media/image10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30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36.png" ContentType="image/png"/>
  <Override PartName="/ppt/media/image40.jpeg" ContentType="image/jpe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5.png" ContentType="image/png"/>
  <Override PartName="/ppt/media/image14.png" ContentType="image/png"/>
  <Override PartName="/ppt/media/image4.jpeg" ContentType="image/jpeg"/>
  <Override PartName="/ppt/media/image37.jpeg" ContentType="image/jpeg"/>
  <Override PartName="/ppt/media/image25.png" ContentType="image/png"/>
  <Override PartName="/ppt/media/image38.png" ContentType="image/png"/>
  <Override PartName="/ppt/media/image6.png" ContentType="image/png"/>
  <Override PartName="/ppt/media/image1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A8856D5-7B02-4F3D-BDC5-593125B5F32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3472686-D384-421B-89D1-E1892586BB9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B3F9A-4051-402A-9AEE-24B6647C649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49CEE3-61F5-46E0-840C-942B5153C82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5DB6C0-0036-4F0D-868F-E229B4E8CF0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261347-FB07-4F72-8D6D-D30CCD7F1B64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9244959-3F3B-4B8F-99E6-4D61F29E80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3290653-FD23-4702-BEC9-09EE66AB2C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F1866FB-C084-4A4F-A5D7-93E75C4396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A9404F2-6D2E-4388-B7C0-0CC71C4FD02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A26A197-18CB-4569-A2CB-B2226C2D26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A3ABDC1-44FD-47CC-9C56-C009ED85D0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8CDFC67-9CF7-4B1B-A3FC-99822EB8DC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7113203-ADD2-48E6-98DD-34A9B509C0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2E476EB-F4B6-4772-A1CF-B7575E5399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615A3E1-0710-411A-81B4-E088EB0219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80FF22-2F5A-4EE5-9E93-A63B99ED1837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</a:t>
            </a: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F8352EF-0662-4FC4-B6B5-DF528D2375C4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B46BBE-740D-42D1-86FB-CC6625DD3C5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38B100-5E26-42AE-928D-B6BEFF02604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E12137-1DDA-4BA2-9040-E87F8FAAE8D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sldNum" idx="4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4B0C3D-6A08-4B74-A151-AEEC2D5B5D9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sldNum" idx="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74347B-5885-4A9B-BE2E-2C968B4AE1D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E99DF08-44DF-4AB5-9FE5-7CE14CE53D6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CF71A7-2CD6-42A1-9D34-815BA5F756D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63FFA02-2723-4553-B4F7-876F7CE6D9C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-228600" algn="r" defTabSz="914400">
              <a:lnSpc>
                <a:spcPct val="90000"/>
              </a:lnSpc>
              <a:spcBef>
                <a:spcPts val="1001"/>
              </a:spcBef>
              <a:buClr>
                <a:srgbClr val="1c7ddb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1c7ddb"/>
                </a:solidFill>
                <a:latin typeface="Abadi"/>
              </a:rPr>
              <a:t>Click to edit Master text styles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&lt;date/time&gt;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A5E3069-4A3F-4A55-B00A-02E890D0E39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labs-jupyter-spacex-Data%20wrangling-v2.ipynb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eda-dataviz-v2.ipynb" TargetMode="External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eda-sql-coursera_sqllite.ipynb" TargetMode="External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lab-jupyter-launch-site-location-v2.ipynb" TargetMode="External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spacex_dash_app.py" TargetMode="External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SpaceX-Machine-Learning-Prediction-Part-5-v1.ipynb" TargetMode="External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spacex-data-collection-api-v2.ipynb" TargetMode="External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github.com/andrew-srb/Applied-Data-Science-Capstone/blob/main/jupyter-labs-webscraping.ipynb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&lt;Andrew Srb&gt;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2"/>
                </a:solidFill>
                <a:latin typeface="Abadi"/>
                <a:ea typeface="SF Pro"/>
              </a:rPr>
              <a:t>&lt;9/27/2025&gt;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/>
          </p:nvPr>
        </p:nvSpPr>
        <p:spPr>
          <a:xfrm>
            <a:off x="541440" y="1368360"/>
            <a:ext cx="6545160" cy="411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Inspection – Checked dataset structure, column names, and data types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Handling Missing Values – Filled or removed incomplete rows (e.g., payload mass missing for failed launches)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 – Standardized categorical variables (success/failure → 1/0, booster versions normalized)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 Engineering – Extracted year from launch date, derived launch outcome labels, and created numerical encodings for categorical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Transformation – Scaled payloads and continuous variables with StandardScaler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Integration – Merged API, web-scraped, and cleaned data into one consistent DataFrame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Final Storage – Saved clean dataset into .csv for analysis and dashboard use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7543800" y="1371600"/>
            <a:ext cx="3504600" cy="5257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DA4A4A-1CC7-430E-AA05-1D146FFC6949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/>
          </p:nvPr>
        </p:nvSpPr>
        <p:spPr>
          <a:xfrm>
            <a:off x="770400" y="159264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 - Compare success rates across orbit types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 - Track success rate trends over time (by year)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- Visualize relationship between payload &amp; outcomes, color-coded by booster version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22C9F6C-B256-442A-A0B0-997D28889F76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/>
          </p:nvPr>
        </p:nvSpPr>
        <p:spPr>
          <a:xfrm>
            <a:off x="770400" y="137160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Filter: Launch sites starting with 'CCA'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Aggregate: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by NASA (CRS)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for F9 v1.1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Date: First successful ground pad landing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Conditional: Boosters with successful drone ship landings &amp; payload 4000–6000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Counts: Successful vs failed mission outcomes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Subquery: Booster versions with maximum payload mass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Year/Month: Drone ship landing failures in 2015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Ranking: Landing </a:t>
            </a:r>
            <a:r>
              <a:rPr b="0" lang="en-US" sz="1400" spc="-1" strike="noStrike">
                <a:solidFill>
                  <a:srgbClr val="000000"/>
                </a:solidFill>
                <a:latin typeface="Abadi"/>
              </a:rPr>
              <a:t>outcomes</a:t>
            </a: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 ranked (2010–2017)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383F81-9B95-4942-93C2-8623404865D1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Markers - Identify launch sites &amp; coastline points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Circles - Show launch site boundaries (1 km radius)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Lines - Connect sites to coastlines/cities, show distances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DivIcon Labels - Display site names &amp; distances directly on map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33A36E2-D019-4722-B9F8-7524DE27190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- Shows success vs. failure (per site or all sites)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Why: Easy way to compare proportions at a glance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- Plots payload vs. outcome, color-coded by booster version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Why: Reveals correlations between payload size and success, and booster performance differences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Interactions: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 (Launch Site): Filter visualizations by site or view all sites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Range Slider (Payload): Filter results by payload size range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6D9F216-DB9F-46DD-BB4C-BB9F13DE914E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402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3333" lnSpcReduction="10000"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Build: Trained multiple classifiers (Logistic Regression, SVM, Decision Tree, KNN)</a:t>
            </a:r>
            <a:endParaRPr b="1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Evaluate: Used cross-validation (cv=10) and accuracy score on test set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Improve: Performed hyperparameter tuning with GridSearchCV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Best: Compared test accuracies, identified Decision Tree as best performer (~87%)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7315200" y="1371600"/>
            <a:ext cx="3352320" cy="5029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387E96-4BD6-467D-A94B-BABCB0F7906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ontent Placeholder 2"/>
          <p:cNvSpPr/>
          <p:nvPr/>
        </p:nvSpPr>
        <p:spPr>
          <a:xfrm>
            <a:off x="704160" y="1350360"/>
            <a:ext cx="10040040" cy="52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KSC LC-39A consistently had higher success rates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Scatter plots revealed heavier payloads (2k-4k) sometimes linked to higher failure probability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Booster version FT also influenced outcomes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Bar charts highlighted variation in success depending on orbit type (LEO vs GTO, etc.)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Line charts showed increasing success rates year over year, improving reliability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Folium maps confirmed all launch sites are near coastlines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</a:rPr>
              <a:t>Distances to landing locations were important for mission recovery planning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Models Tested: Logistic Regression, SVM, Decision Tree, KNN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Evaluation Method: 10-fold cross-validation + accuracy on test set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Best Performing Model: Decision Tree Classifier (~87% accuracy) - Outperformed others by capturing strong categorical relationships (launch site, booster version)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Other Models:SVM &amp; KNN ≈ 85%, Logistic Regression ≈ 84%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Key Insight: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Launch outcome is highly influenced by site, booster type, and payload range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57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Noto Sans CJK SC"/>
              </a:rPr>
              <a:t>Predictive modeling shows reliable accuracy for future mission outcomes</a:t>
            </a: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defTabSz="914400">
              <a:lnSpc>
                <a:spcPct val="90000"/>
              </a:lnSpc>
            </a:pP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  <a:p>
            <a:pPr marL="457200" defTabSz="914400">
              <a:lnSpc>
                <a:spcPct val="9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DejaVu Sans"/>
              <a:ea typeface="Noto Sans CJK SC"/>
            </a:endParaRPr>
          </a:p>
        </p:txBody>
      </p:sp>
      <p:sp>
        <p:nvSpPr>
          <p:cNvPr id="1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914400" y="4800600"/>
            <a:ext cx="4343400" cy="183636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6858000" y="4748760"/>
            <a:ext cx="4114800" cy="2109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44D21E-2813-4F91-9A6F-8C91090D483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2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/>
          </p:nvPr>
        </p:nvSpPr>
        <p:spPr>
          <a:xfrm>
            <a:off x="914400" y="4114800"/>
            <a:ext cx="10058400" cy="266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Early launches concentrated in a few sites (e.g., CCAFS LC-40).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Over time, more sites were added (KSC LC-39A, VAFB SLC-4E), 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shown by points appearing at new Y-axis categories.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The scatter pattern shows SpaceX increasing launch cadence 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while diversifying across multiple sites.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Success rates improved as flight numbers increased, across 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different sites.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130320" y="1600200"/>
            <a:ext cx="11985480" cy="2301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DD848B-64E4-4A8A-B32D-BD31804C9824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457200" y="4572000"/>
            <a:ext cx="112014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CA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Variation by site: Some launch sites consistently supported larger payloads (e.g., Kennedy LC-39A), while others handled smaller or medium payloads.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CA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patterns: Heavier payloads showed slightly lower success probability at certain sites (especially early missions).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CA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Operational strategy: The plot shows how SpaceX assigns missions strategically, with certain launch pads dedicated to high-capacity missions.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0960" y="2057400"/>
            <a:ext cx="11910600" cy="2316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FE5849-9708-484C-BE1B-30020EBCEE20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3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D6FA8D3-8CA5-408A-926B-FF08D80D1D9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/>
          </p:nvPr>
        </p:nvSpPr>
        <p:spPr>
          <a:xfrm>
            <a:off x="685800" y="167508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485" lnSpcReduction="20000"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Higher Success in Common Orbits: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Missions to LEO (Low Earth Orbit) and ISS resupply (NASA CRS) had the highest success rates, reflecting routine, well-optimized missions.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Lower Success in Complex Orbits: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to GTO (Geostationary Transfer Orbit) and Polar orbits had lower success rates, due to heavier payloads and more complex trajectories.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Operational Learning Curve: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Early missions to advanced orbits had more failures, but the chart shows improvement over time, as experience and technology matured.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4800600" y="1600200"/>
            <a:ext cx="7019640" cy="4424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6D6A16B-3695-4612-995E-0D4AFB618450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/>
          </p:nvPr>
        </p:nvSpPr>
        <p:spPr>
          <a:xfrm>
            <a:off x="685800" y="3886200"/>
            <a:ext cx="9829800" cy="274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460" lnSpcReduction="10000"/>
          </a:bodyPr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Expansion of Mission Types:</a:t>
            </a:r>
            <a:endParaRPr b="0" lang="en-US" sz="2000" spc="-1" strike="noStrike">
              <a:solidFill>
                <a:srgbClr val="000000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Early flights (low flight numbers) were mostly LEO missions, indicating simpler, short-distance launches during SpaceX’s learning phase.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As flight numbers increased, more orbit types appeared (e.g., GTO, Polar), showing diversification of capabilities.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Improving Reliability Over Time:</a:t>
            </a:r>
            <a:endParaRPr b="0" lang="en-US" sz="2000" spc="-1" strike="noStrike">
              <a:solidFill>
                <a:srgbClr val="000000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Early missions to new orbits had mixed success rates.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Later missions in the same orbit types showed higher success consistency, reflecting improved technology and operational experience.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Orbit-Specific Patterns:</a:t>
            </a:r>
            <a:endParaRPr b="0" lang="en-US" sz="2000" spc="-1" strike="noStrike">
              <a:solidFill>
                <a:srgbClr val="000000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ISS/LEO missions show consistently high success once operational maturity was reached.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badi"/>
              </a:rPr>
              <a:t>GTO and Polar orbits initially displayed lower reliability but improved over time.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20" y="1533960"/>
            <a:ext cx="12115080" cy="23976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1A4CC7D-7EB5-4DAD-8626-2A2A0A63530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/>
          </p:nvPr>
        </p:nvSpPr>
        <p:spPr>
          <a:xfrm>
            <a:off x="457200" y="3886200"/>
            <a:ext cx="10287000" cy="2743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3561" lnSpcReduction="10000"/>
          </a:bodyPr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LEO &amp; ISS Missions: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Typically carried lighter to medium payloads.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Very high success rate once operational maturity was achieved.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GTO Missions: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Concentrated in the heavier payload range.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Showed higher risk/failure rate in earlier flights but improved over time.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Polar &amp; Other Orbits: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Payloads were in a broad middle range.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Fewer launches overall, making them less common but strategically important.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General Pattern: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As payload mass increased, missions were more likely associated with complex orbits (GTO, Polar).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improved with experience and booster evolution, even for heavy payload missions.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228600" y="1371600"/>
            <a:ext cx="11856240" cy="2412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DF8AC6-44CA-4C7F-A037-BC0197C0CC9E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/>
          </p:nvPr>
        </p:nvSpPr>
        <p:spPr>
          <a:xfrm>
            <a:off x="411480" y="1675080"/>
            <a:ext cx="4160520" cy="426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49988"/>
          </a:bodyPr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Early Years (2010–2013):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was low and inconsistent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Reflected SpaceX’s testing and early operational learning curve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Mid-Years (2014–2016):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Noticeable improvement in reliability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More frequent successes, fewer mission failures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Recent Years (2017 onward):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reached consistently high levels (approaching 1.0)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Demonstrated maturity of Falcon 9 reusability and operations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Overall Trend: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Clear upward trajectory in success rate over time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Shows continuous innovation and learning leading to operational excellence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4652640" y="1416240"/>
            <a:ext cx="7005960" cy="4527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2DC300-9FC2-4407-A195-22DF10CFED3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3657600" y="2286000"/>
            <a:ext cx="4781160" cy="285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9AE1774-D858-4BA5-BBDA-B477664EB00E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0960" y="2930040"/>
            <a:ext cx="12191760" cy="3191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26D2F5-97EF-4827-BF2C-263FBE5D7F6A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3286440" y="2286000"/>
            <a:ext cx="5400360" cy="266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86FB0E-0B1A-47EC-95BE-B412141F7BE0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3200400" y="2134080"/>
            <a:ext cx="5400360" cy="2666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785E56-7F8B-4C5F-972E-F3D641846AF6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3076920" y="2352960"/>
            <a:ext cx="5838480" cy="2676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A7FCD92-CD93-4247-9021-FAFF2F8B943F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2254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1371960" y="1791000"/>
            <a:ext cx="8686440" cy="3466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D0E60E-A6A4-4453-A839-6916FF1B2F41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Num" idx="3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348354C0-0D57-4858-9F9D-C966AE76C75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377280" y="1831320"/>
            <a:ext cx="11499480" cy="324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Analyze SpaceX launch records to identify success patterns, payload correlations, and booster performance.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Data collection via SpaceX REST API ,  Interactive dashboard, and Predictive modeling.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Real-time insights for mission planning and strategic decision-making.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62626"/>
                </a:solidFill>
                <a:latin typeface="IBM Plex Sans"/>
              </a:rPr>
              <a:t>Conclusions from predictive analysis find that there’s and ~87% chance of accuracy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1505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3400920" y="2257920"/>
            <a:ext cx="5057280" cy="3228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3DBDE1D-EF87-402F-B58C-D5048A72036A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57400" y="1461600"/>
            <a:ext cx="7662240" cy="5167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92F0929-FD69-482A-958F-89FD4428A251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914400" y="1828800"/>
            <a:ext cx="10486800" cy="4086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7A85D9-421E-4018-9D50-7A6ACF62018D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0005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76640" y="1371600"/>
            <a:ext cx="10825200" cy="4572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29FEE6-40B7-4F5C-BE6F-9CCC57B9E9AB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6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3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/>
          </p:nvPr>
        </p:nvSpPr>
        <p:spPr>
          <a:xfrm>
            <a:off x="2514600" y="457200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Space X primarily launched from the east coast.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Launch Site Map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2286000" y="1371600"/>
            <a:ext cx="6629400" cy="4071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5D8C48-E85C-4CCB-A2B0-FAB9F6685637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Launch Outcome Map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57200" y="1371600"/>
            <a:ext cx="7752960" cy="4972320"/>
          </a:xfrm>
          <a:prstGeom prst="rect">
            <a:avLst/>
          </a:prstGeom>
          <a:ln w="0">
            <a:noFill/>
          </a:ln>
        </p:spPr>
      </p:pic>
      <p:sp>
        <p:nvSpPr>
          <p:cNvPr id="162" name=""/>
          <p:cNvSpPr txBox="1"/>
          <p:nvPr/>
        </p:nvSpPr>
        <p:spPr>
          <a:xfrm>
            <a:off x="8458200" y="1828800"/>
            <a:ext cx="3429000" cy="34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Each launch marker expands to show the number of successful (green) and unsuccessful (red) launches at a given site.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7DB55B-9532-460B-AF54-9B7E29677CE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Folium Launch Site Proximity Map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705240" y="1381320"/>
            <a:ext cx="7826760" cy="5019480"/>
          </a:xfrm>
          <a:prstGeom prst="rect">
            <a:avLst/>
          </a:prstGeom>
          <a:ln w="0">
            <a:noFill/>
          </a:ln>
        </p:spPr>
      </p:pic>
      <p:sp>
        <p:nvSpPr>
          <p:cNvPr id="165" name=""/>
          <p:cNvSpPr txBox="1"/>
          <p:nvPr/>
        </p:nvSpPr>
        <p:spPr>
          <a:xfrm>
            <a:off x="8686800" y="1600200"/>
            <a:ext cx="3200400" cy="388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Launch sites have close proximity to coast lines and supporting infrastructure, such as railroads and highways, while maintaining a minimum 15km distance from cities.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DDABF4A-1EDD-424A-AAED-DB787302C943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4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Success by Launch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914400" y="1371600"/>
            <a:ext cx="10181880" cy="424764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 txBox="1"/>
          <p:nvPr/>
        </p:nvSpPr>
        <p:spPr>
          <a:xfrm>
            <a:off x="2514600" y="5715000"/>
            <a:ext cx="59436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Most successful launches originated from KSC LC-39A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31523FB-6EF0-4E88-A877-F0ED9B2752FD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39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lstStyle>
            <a:lvl1pPr indent="0" algn="r" defTabSz="914400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spcAft>
                <a:spcPts val="601"/>
              </a:spcAft>
              <a:buNone/>
            </a:pPr>
            <a:fld id="{03A72EF5-B0D9-49B8-9685-4F9A0162335E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ontent Placeholder 2"/>
          <p:cNvSpPr/>
          <p:nvPr/>
        </p:nvSpPr>
        <p:spPr>
          <a:xfrm>
            <a:off x="1371600" y="1828800"/>
            <a:ext cx="9372600" cy="411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What Determines a Successful Landing?</a:t>
            </a:r>
            <a:endParaRPr b="1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Key Factors We Investigated:</a:t>
            </a:r>
            <a:endParaRPr b="1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Payload Size – How the weight of the mission cargo influences landing outcomes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Booster Version – Differences in reliability across Falcon 9 variants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Launch Details – Timing, mission type, and mission complexity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Launch Location – Impact of site conditions (Cape Canaveral, Vandenberg, Kennedy)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Launch Distance – Orbital destination and mission trajectory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</a:rPr>
              <a:t>Landing Location – Ground pad vs. drone ship recovery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2250360" y="5486400"/>
            <a:ext cx="6665040" cy="115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KSC LC39A had a 76.9% Success rate and 23.1% Failure rate.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Success vs. Failure of KSC LC-39A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914400" y="1371600"/>
            <a:ext cx="10181880" cy="4247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92CA9B6-794D-49B5-82B1-C3DA1F683D4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Outcome for All Sites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857520" y="1352880"/>
            <a:ext cx="10343880" cy="3904920"/>
          </a:xfrm>
          <a:prstGeom prst="rect">
            <a:avLst/>
          </a:prstGeom>
          <a:ln w="0">
            <a:noFill/>
          </a:ln>
        </p:spPr>
      </p:pic>
      <p:sp>
        <p:nvSpPr>
          <p:cNvPr id="175" name=""/>
          <p:cNvSpPr txBox="1"/>
          <p:nvPr/>
        </p:nvSpPr>
        <p:spPr>
          <a:xfrm>
            <a:off x="1143000" y="5486400"/>
            <a:ext cx="8915400" cy="914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most successful payload range was between 2000 kg – 4000 kg.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most failures for a payload range was between 4000 kg – 7000 kg.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FT Booster Version was the most successful booster.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FC09F2-FD76-44CB-B9CB-427AC0D216C3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"/>
          <p:cNvSpPr/>
          <p:nvPr/>
        </p:nvSpPr>
        <p:spPr>
          <a:xfrm>
            <a:off x="749880" y="252972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5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514600" y="1371600"/>
            <a:ext cx="6629400" cy="5334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028C107-D3CE-413E-A66F-40F01F166F54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352080" y="1828800"/>
            <a:ext cx="3305520" cy="320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7839"/>
          </a:bodyPr>
          <a:p>
            <a:pPr marL="228600"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not only had the highest accuracy (~87%), but its confusion matrix confirmed that it predicts both successes and failures reliably, with only a small number of missed classifications. This balance makes it the strongest candidate for forecasting future mission outcomes.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4505760" y="1371600"/>
            <a:ext cx="6009840" cy="4876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841E33-D725-4141-88CD-152F5BEF5956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9974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8888"/>
          </a:bodyPr>
          <a:p>
            <a:pPr marL="432000" indent="-324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Comprehensive Analysis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Collected, cleaned, and integrated SpaceX data from API &amp; web scraping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Built interactive dashboard for exploratory insights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Key Findings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varies by site, payload, orbit, and booster version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rates have steadily improved year over year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Geospatial context highlights importance of site and landing location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Modeling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Tested multiple ML models with cross-validation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achieved best performance (~87% accuracy)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Confusion matrix confirmed strong reliability in predicting outcomes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Impact</a:t>
            </a: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Provides both historical insights and a predictive framework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Supports better understanding of what drives successful launches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432000" indent="0" defTabSz="9144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None/>
            </a:pPr>
            <a:endParaRPr b="0" lang="en-US" sz="2200" spc="-1" strike="noStrike">
              <a:solidFill>
                <a:schemeClr val="dk1"/>
              </a:solidFill>
              <a:latin typeface="Calibri"/>
              <a:ea typeface="Noto Sans CJK SC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815F66-C65C-461C-B3DF-5D0DA0BB3E3C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r>
              <a:rPr b="0" lang="en-US" sz="22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 to the entire repository.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777A7F-093D-45D7-A379-BDA85AD23D96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Num" idx="40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7012EC6-446F-4051-907C-E23DCC146A9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en-US" sz="16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TextBox 1"/>
          <p:cNvSpPr/>
          <p:nvPr/>
        </p:nvSpPr>
        <p:spPr>
          <a:xfrm>
            <a:off x="717120" y="2812680"/>
            <a:ext cx="115488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Section 1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/>
          <p:cNvSpPr/>
          <p:nvPr/>
        </p:nvSpPr>
        <p:spPr>
          <a:xfrm>
            <a:off x="790200" y="131724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3923"/>
          </a:bodyPr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API pulls and web scraping from trusted public sources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Launch details, orbit distance, and outcome classification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chemeClr val="lt2">
                    <a:lumMod val="50000"/>
                  </a:schemeClr>
                </a:solidFill>
                <a:latin typeface="Abadi"/>
              </a:rPr>
              <a:t>Trained and tested the data set utilizing LogisticalRegression, KNN, Decision Trees, and SVM</a:t>
            </a:r>
            <a:endParaRPr b="0" lang="en-US" sz="7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8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E573D2D-CB16-453D-B6E6-90E1E32369F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6087960" cy="457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Source Identification: Identify reliable data sources (e.g., public SpaceX launch datasets, Kaggle, APIs).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Acquisition: Download CSV files or query APIs to gather structured launch data.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Inspection: Check column names, data types, and completeness.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Cleaning: Handle missing values, duplicates, and inconsistent formats.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Transformation: Convert dates to standard formats, categorize outcomes (success/failure).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Data Storage: Save the cleaned dataset in CSV or database for further analysis.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7315920" y="1371600"/>
            <a:ext cx="3656880" cy="5486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C86519B-69CB-474F-AC5A-460EBE8E7FD8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API Endpoints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Parse &amp; Extract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Important attributes: date_utc, rocket, launchpad, payloads, success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Clean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Handle missing values (e.g., payload mass for failed missions)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 outcomes (success → 1, failure → 0)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Normalize categorical values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7315200" y="1786320"/>
            <a:ext cx="2819160" cy="4229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3E3EB5D-1976-406E-9A3E-DBFB3F318970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Target Data Source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websites containing SpaceX launch data (e.g., Wikipedia)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Key Fields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date, booster version, payload mass, launch site, outcome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Clean &amp; Transform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Handle missing values, normalize text, standardize formats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accent3">
                    <a:lumMod val="25000"/>
                  </a:schemeClr>
                </a:solidFill>
                <a:latin typeface="Abadi"/>
              </a:rPr>
              <a:t>Store Processed Data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2a6099"/>
                </a:solidFill>
                <a:latin typeface="Abadi"/>
                <a:hlinkClick r:id="rId2"/>
              </a:rPr>
              <a:t>GitHub Link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endParaRPr b="0" lang="en-US" sz="4000" spc="-1" strike="noStrike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97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4006"/>
          </a:bodyPr>
          <a:p>
            <a:pPr defTabSz="914400">
              <a:lnSpc>
                <a:spcPct val="90000"/>
              </a:lnSpc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7543800" y="1828800"/>
            <a:ext cx="2590200" cy="3886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A21A001-F90C-493E-A1BC-D5BBA314F655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Application>LibreOffice/24.2.7.2$Linux_X86_64 LibreOffice_project/420$Build-2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en-US</dc:language>
  <cp:lastModifiedBy/>
  <dcterms:modified xsi:type="dcterms:W3CDTF">2025-09-27T06:03:17Z</dcterms:modified>
  <cp:revision>202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